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98" r:id="rId7"/>
    <p:sldId id="263" r:id="rId8"/>
    <p:sldId id="299" r:id="rId9"/>
    <p:sldId id="285" r:id="rId10"/>
    <p:sldId id="286" r:id="rId11"/>
    <p:sldId id="287" r:id="rId12"/>
    <p:sldId id="288" r:id="rId13"/>
    <p:sldId id="289" r:id="rId14"/>
    <p:sldId id="267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69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4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4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3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67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7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5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6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36ED1-DF11-4B27-9F20-4BB93BB2E357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8C787-6189-478B-8701-8C2089D99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092572"/>
            <a:ext cx="7772400" cy="1100871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Yun Liu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Media Computing Lab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nk12csly@mail.nankai.edu.cn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21" y="532291"/>
            <a:ext cx="1225296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443" y="1613843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rPr>
              <a:t>h </a:t>
            </a:r>
            <a:r>
              <a:rPr lang="en-US" altLang="zh-CN" sz="3200" dirty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rPr>
              <a:t>x w window </a:t>
            </a:r>
            <a:r>
              <a:rPr lang="en-US" altLang="zh-CN" sz="3200" dirty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  <a:sym typeface="Wingdings" panose="05000000000000000000" pitchFamily="2" charset="2"/>
              </a:rPr>
              <a:t> H x W grid</a:t>
            </a:r>
          </a:p>
          <a:p>
            <a:r>
              <a:rPr lang="en-US" altLang="zh-CN" sz="3200" dirty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  <a:sym typeface="Wingdings" panose="05000000000000000000" pitchFamily="2" charset="2"/>
              </a:rPr>
              <a:t>each sub-window size h/H x </a:t>
            </a:r>
            <a:r>
              <a:rPr lang="en-US" altLang="zh-CN" sz="3200" dirty="0" smtClean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  <a:sym typeface="Wingdings" panose="05000000000000000000" pitchFamily="2" charset="2"/>
              </a:rPr>
              <a:t>w/W</a:t>
            </a:r>
          </a:p>
          <a:p>
            <a:r>
              <a:rPr lang="en-US" altLang="zh-CN" sz="3200" dirty="0" smtClean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  <a:sym typeface="Wingdings" panose="05000000000000000000" pitchFamily="2" charset="2"/>
              </a:rPr>
              <a:t>max pooling in each sub-window</a:t>
            </a:r>
          </a:p>
          <a:p>
            <a:r>
              <a:rPr lang="en-US" altLang="zh-CN" sz="3200" dirty="0" smtClean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rPr>
              <a:t>output</a:t>
            </a:r>
            <a:r>
              <a:rPr lang="en-US" altLang="zh-CN" sz="3200" dirty="0"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rPr>
              <a:t>: H X W (e.g., 7 x 7) feature map</a:t>
            </a:r>
            <a:endParaRPr lang="en-US" altLang="zh-CN" sz="3200" dirty="0" smtClean="0">
              <a:latin typeface="Arial" panose="020B0604020202020204" pitchFamily="34" charset="0"/>
              <a:ea typeface="Adobe 仿宋 Std R" panose="02020400000000000000" pitchFamily="18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RoI pooling </a:t>
            </a:r>
            <a:r>
              <a:rPr lang="en-US" altLang="zh-CN" sz="3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en-US" altLang="zh-CN" sz="3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61085" y="3604846"/>
            <a:ext cx="473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8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6906" y="1169376"/>
            <a:ext cx="370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oftmax sibling outputs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99" y="1785914"/>
            <a:ext cx="4782217" cy="3143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6906" y="2468510"/>
            <a:ext cx="493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bbox regressor sibling outputs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99" y="3138206"/>
            <a:ext cx="2991267" cy="419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66" y="3179088"/>
            <a:ext cx="3315163" cy="3334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6906" y="3905725"/>
            <a:ext cx="28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ground-truth class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6906" y="4675547"/>
            <a:ext cx="6796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ground-truth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bounding-box regression target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4050346"/>
            <a:ext cx="306000" cy="31874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99" y="5341876"/>
            <a:ext cx="685896" cy="2286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70" y="5256139"/>
            <a:ext cx="1714739" cy="4001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Fast R-CNN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60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516" y="1160582"/>
            <a:ext cx="227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multi-task loss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15" y="1841159"/>
            <a:ext cx="6439799" cy="381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8" y="2448626"/>
            <a:ext cx="6563641" cy="3429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77" y="3094935"/>
            <a:ext cx="6058746" cy="8668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77" y="4256395"/>
            <a:ext cx="5868219" cy="98121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Fast R-CNN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2011754"/>
            <a:ext cx="8100000" cy="2775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Faster R-CNN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3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72271" y="2703566"/>
            <a:ext cx="20697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 &amp; A</a:t>
            </a:r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13" y="786179"/>
            <a:ext cx="1622180" cy="18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532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object detection?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2189283"/>
            <a:ext cx="4114799" cy="3286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1" y="3033438"/>
            <a:ext cx="4211516" cy="32706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2031" y="984744"/>
            <a:ext cx="8326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is to detect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meaningful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that we care about in images and videos. Both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should be worked out.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2681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0" y="1067273"/>
            <a:ext cx="4114799" cy="2744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09" y="1067273"/>
            <a:ext cx="3894992" cy="38949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4" y="3811812"/>
            <a:ext cx="4325084" cy="2878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88" y="4563208"/>
            <a:ext cx="3675913" cy="211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5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786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Q1: What is the object?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information)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12" y="1318846"/>
            <a:ext cx="6444761" cy="48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80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Q2: Where is the object?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(Local information)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4" y="1028700"/>
            <a:ext cx="7098160" cy="54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Sliding</a:t>
            </a:r>
            <a:r>
              <a:rPr kumimoji="0" lang="en-US" altLang="zh-CN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Window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5"/>
          <p:cNvGraphicFramePr>
            <a:graphicFrameLocks noChangeAspect="1"/>
          </p:cNvGraphicFramePr>
          <p:nvPr>
            <p:extLst/>
          </p:nvPr>
        </p:nvGraphicFramePr>
        <p:xfrm>
          <a:off x="1368568" y="1256837"/>
          <a:ext cx="6205184" cy="465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Visio" r:id="rId3" imgW="4886155" imgH="3667225" progId="Visio.Drawing.15">
                  <p:embed/>
                </p:oleObj>
              </mc:Choice>
              <mc:Fallback>
                <p:oleObj name="Visio" r:id="rId3" imgW="4886155" imgH="3667225" progId="Visio.Drawing.15">
                  <p:embed/>
                  <p:pic>
                    <p:nvPicPr>
                      <p:cNvPr id="7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568" y="1256837"/>
                        <a:ext cx="6205184" cy="4650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"/>
          <p:cNvSpPr/>
          <p:nvPr/>
        </p:nvSpPr>
        <p:spPr>
          <a:xfrm>
            <a:off x="1467797" y="1368710"/>
            <a:ext cx="970211" cy="192627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466251" y="1368710"/>
            <a:ext cx="727598" cy="15322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3"/>
          <p:cNvSpPr/>
          <p:nvPr/>
        </p:nvSpPr>
        <p:spPr>
          <a:xfrm>
            <a:off x="1466251" y="1368711"/>
            <a:ext cx="2643458" cy="86791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0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58056 0.00278 L 0.58056 0.06621 L 0.00174 0.06204 C 0.00157 0.0845 0.00139 0.10718 0.00105 0.12963 L 0.57848 0.13125 L 0.57848 0.19885 L 0.00243 0.19283 L 0.00243 0.25556 L 0.00313 0.26528 L 0.57778 0.27755 L 0.57778 0.35417 L 0.00382 0.34491 L 0.00452 0.4125 L 0.57778 0.41852 L 0.57778 0.41875 " pathEditMode="relative" rAng="0" ptsTypes="AAAAAAAAAAAAAAAA">
                                      <p:cBhvr>
                                        <p:cTn id="13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8" y="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55261 0.00023 C 0.55226 0.01921 0.55209 0.0382 0.55191 0.05695 L 0.00018 0.05301 L 0.00087 0.11343 L 0.54913 0.11343 L 0.55052 0.1757 L 0.00226 0.16921 L 0.00156 0.22917 L 0.54861 0.2419 C 0.54861 0.26227 0.54879 0.28287 0.54913 0.30347 L 0.00156 0.29699 L 0.00295 0.36158 L 0.54913 0.36736 " pathEditMode="relative" rAng="0" ptsTypes="AAAAAAAAAAAA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22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36771 0.00162 L 0.3684 0.08889 L 0.00452 0.08796 L 0.0066 0.175 L 0.36702 0.17407 L 0.36771 0.25926 L 0.0066 0.25717 L 0.00868 0.34421 L 0.36702 0.35023 L 0.36702 0.44467 L 0.01077 0.43541 L 0.01146 0.51759 L 0.36979 0.52152 L 0.36979 0.52199 " pathEditMode="relative" rAng="0" ptsTypes="AAAAAAAAAAAAAAA">
                                      <p:cBhvr>
                                        <p:cTn id="2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2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Traditional methods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9763" y="1195754"/>
            <a:ext cx="6673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steps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0970" y="1698082"/>
            <a:ext cx="789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hundreds of sliding windows </a:t>
            </a:r>
            <a:r>
              <a:rPr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1000000</a:t>
            </a:r>
            <a:r>
              <a:rPr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9763" y="2138855"/>
            <a:ext cx="719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features from each sliding window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0970" y="2576121"/>
            <a:ext cx="789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sophisticated learning methods to classify </a:t>
            </a:r>
            <a:r>
              <a:rPr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features</a:t>
            </a:r>
            <a:endParaRPr lang="en-US" altLang="zh-CN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970" y="3520299"/>
            <a:ext cx="4132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763" y="4002420"/>
            <a:ext cx="760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slow speed (&gt;= 2 second per image)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762" y="4528989"/>
            <a:ext cx="78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accuracy (mean average precision (mAP) &lt; 35%)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9763" y="5055558"/>
            <a:ext cx="394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Overly complex system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032" y="307731"/>
            <a:ext cx="786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Object Proposal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55192"/>
              </p:ext>
            </p:extLst>
          </p:nvPr>
        </p:nvGraphicFramePr>
        <p:xfrm>
          <a:off x="2787113" y="1299519"/>
          <a:ext cx="3147060" cy="223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Visio" r:id="rId3" imgW="4886155" imgH="3667225" progId="Visio.Drawing.15">
                  <p:embed/>
                </p:oleObj>
              </mc:Choice>
              <mc:Fallback>
                <p:oleObj name="Visio" r:id="rId3" imgW="4886155" imgH="3667225" progId="Visio.Drawing.15">
                  <p:embed/>
                  <p:pic>
                    <p:nvPicPr>
                      <p:cNvPr id="12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113" y="1299519"/>
                        <a:ext cx="3147060" cy="22326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/>
        </p:nvSpPr>
        <p:spPr>
          <a:xfrm>
            <a:off x="2954490" y="1799587"/>
            <a:ext cx="2490345" cy="6048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02830" y="2243499"/>
            <a:ext cx="540513" cy="12279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89143" y="3845018"/>
            <a:ext cx="765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Instead of searching for an object at every image location and scale, a set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of object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bounding box proposals is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first generated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 the goal of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set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positions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that need to be further analyzed.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81" y="962657"/>
            <a:ext cx="6645807" cy="26546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032" y="307731"/>
            <a:ext cx="67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Fast R-CNN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3239" y="958359"/>
            <a:ext cx="83351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13239" y="3530209"/>
            <a:ext cx="8335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 input image and multiple regions of interest (RoIs) are input into a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fully convolutional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25" y="4368939"/>
            <a:ext cx="8321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Each RoI is pooled into a fixed-size feature map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mapped to a feature vector by fully connected layers (FCs).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239" y="5560473"/>
            <a:ext cx="8335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network has two output vectors per RoI: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softmax probabilities and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per-class bounding-box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 offsets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5528</TotalTime>
  <Words>282</Words>
  <Application>Microsoft Office PowerPoint</Application>
  <PresentationFormat>全屏显示(4:3)</PresentationFormat>
  <Paragraphs>41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Adobe 仿宋 Std R</vt:lpstr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Visio</vt:lpstr>
      <vt:lpstr>Object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vagrantly</dc:creator>
  <cp:lastModifiedBy>vagrantly</cp:lastModifiedBy>
  <cp:revision>144</cp:revision>
  <dcterms:created xsi:type="dcterms:W3CDTF">2016-10-21T01:44:48Z</dcterms:created>
  <dcterms:modified xsi:type="dcterms:W3CDTF">2016-12-11T10:37:19Z</dcterms:modified>
</cp:coreProperties>
</file>